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0"/>
  </p:notesMasterIdLst>
  <p:handoutMasterIdLst>
    <p:handoutMasterId r:id="rId31"/>
  </p:handoutMasterIdLst>
  <p:sldIdLst>
    <p:sldId id="266" r:id="rId2"/>
    <p:sldId id="491" r:id="rId3"/>
    <p:sldId id="454" r:id="rId4"/>
    <p:sldId id="497" r:id="rId5"/>
    <p:sldId id="494" r:id="rId6"/>
    <p:sldId id="498" r:id="rId7"/>
    <p:sldId id="504" r:id="rId8"/>
    <p:sldId id="503" r:id="rId9"/>
    <p:sldId id="505" r:id="rId10"/>
    <p:sldId id="524" r:id="rId11"/>
    <p:sldId id="499" r:id="rId12"/>
    <p:sldId id="506" r:id="rId13"/>
    <p:sldId id="510" r:id="rId14"/>
    <p:sldId id="507" r:id="rId15"/>
    <p:sldId id="511" r:id="rId16"/>
    <p:sldId id="512" r:id="rId17"/>
    <p:sldId id="508" r:id="rId18"/>
    <p:sldId id="513" r:id="rId19"/>
    <p:sldId id="514" r:id="rId20"/>
    <p:sldId id="515" r:id="rId21"/>
    <p:sldId id="509" r:id="rId22"/>
    <p:sldId id="525" r:id="rId23"/>
    <p:sldId id="520" r:id="rId24"/>
    <p:sldId id="521" r:id="rId25"/>
    <p:sldId id="522" r:id="rId26"/>
    <p:sldId id="324" r:id="rId27"/>
    <p:sldId id="516" r:id="rId28"/>
    <p:sldId id="333" r:id="rId2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0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Nickols" initials="FN" lastIdx="1" clrIdx="0">
    <p:extLst>
      <p:ext uri="{19B8F6BF-5375-455C-9EA6-DF929625EA0E}">
        <p15:presenceInfo xmlns:p15="http://schemas.microsoft.com/office/powerpoint/2012/main" userId="8a6f759af4fb71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64" y="60"/>
      </p:cViewPr>
      <p:guideLst>
        <p:guide orient="horz" pos="2950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I:\2020%2004%2030%20Fourth%20Webinar\WEbinar%204%20teaching%20PS%20recommendations_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99950331506774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75494056873464066"/>
          <c:y val="0.32222614930164772"/>
          <c:w val="0.18166315595900831"/>
          <c:h val="0.557468718698963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Sheet1!$A$63:$A$69</c:f>
              <c:strCache>
                <c:ptCount val="7"/>
                <c:pt idx="0">
                  <c:v>Introduce students to different Problem Solving models</c:v>
                </c:pt>
                <c:pt idx="1">
                  <c:v>Teach problem solving in the context of learning</c:v>
                </c:pt>
                <c:pt idx="2">
                  <c:v>Give students guidance/feedback along the way through formative/summative assessments</c:v>
                </c:pt>
                <c:pt idx="3">
                  <c:v>Case-based instruction</c:v>
                </c:pt>
                <c:pt idx="4">
                  <c:v>Project-based instruction</c:v>
                </c:pt>
                <c:pt idx="5">
                  <c:v>Model problem solving for the student</c:v>
                </c:pt>
                <c:pt idx="6">
                  <c:v>Teach students that problems don't usually have just one solution</c:v>
                </c:pt>
              </c:strCache>
            </c:strRef>
          </c:cat>
          <c:val>
            <c:numRef>
              <c:f>Sheet1!$B$63:$B$69</c:f>
              <c:numCache>
                <c:formatCode>General</c:formatCode>
                <c:ptCount val="7"/>
                <c:pt idx="0">
                  <c:v>80</c:v>
                </c:pt>
                <c:pt idx="1">
                  <c:v>60</c:v>
                </c:pt>
                <c:pt idx="2">
                  <c:v>60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D-482A-9271-C79C3DD6F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0559280"/>
        <c:axId val="380559608"/>
      </c:barChart>
      <c:catAx>
        <c:axId val="38055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59608"/>
        <c:crosses val="autoZero"/>
        <c:auto val="1"/>
        <c:lblAlgn val="ctr"/>
        <c:lblOffset val="100"/>
        <c:noMultiLvlLbl val="0"/>
      </c:catAx>
      <c:valAx>
        <c:axId val="38055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146D-3774-4E26-83E9-C5A3A28A736B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91CBD-B439-4FE6-9C89-244B87CE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7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F56E2-09A6-4D04-85AB-B995529C5593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20BB4-5E5A-4B67-8E7B-799555E95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4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0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8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33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4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19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89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12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7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7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5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6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84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64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1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873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0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5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176C-0070-4622-8230-84359B5C9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3E212-8B01-4068-8EFC-3349F53D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81A9A-A49F-40F5-9044-879553E19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0BB7-1B2C-486F-A1BC-F404FFB3B4DA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1A20D-7430-4650-8611-55B43164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1B28-C6AC-43AD-A2F6-5A0CA690B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FDD-2539-4CF5-817A-59F525B9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66878-BD10-480B-8FAE-373EC3AD9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3BBF-EAB3-4329-A701-3EBC11A5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FED1-608D-40E6-8FAE-4E4DC6FFDCDA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1F96A-8684-4305-A7AB-E40AB9D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C6375-C13D-4DD5-A5F8-918773B6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FD888-3A5E-46F3-81B8-3E6F7BD04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4BB43-1B71-4D3D-860C-4893D0338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05D87-EC4F-402F-A686-680D9C36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7D29-86E6-43EC-8896-0A97071115BA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57293-9748-409E-9325-4126E686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51A43-585F-4EFF-951E-33E1B0F10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2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5E1BFD-4ECA-42CB-A703-E8D77490AD6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C311B-83F7-45D1-A18F-5FAF1CF7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F6C3-A70B-4C4C-9AEB-5D50FBE858D9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F15B2-2889-4931-AD06-17B27379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E0696-B535-4E3C-AD67-BEE548C2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2677-5E95-4F3B-A4F4-0772B687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E5C1-3EDA-4B2E-A481-EA4B8993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2E15-E08A-4E05-9ED0-BB240B0B4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7D6E-48FE-4539-9DCC-F20F6FB00D91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2BF00-5172-4583-BECB-AA8B68F6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9C92-B183-457F-AECB-4E3513E8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4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45A8-63C4-49B3-9B4B-57DA3181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8AF5C-1FDB-472C-8FD5-252D0553A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85B83-19C0-4810-8463-2ABA2C7D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F039-B984-401F-8AAA-C6F083D4CE02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1B817-D3C0-43B0-B08A-6FAE9636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7D043-A577-473C-8BE0-50CAA9B7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10B9F-D38C-4AD5-AC5B-AFFB430B6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9174-369E-46EF-8880-B71AB93F5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8D57E-26AD-4917-A986-84A5C9E72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E8DDF-F70D-4F83-9165-48A86BAD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9A64-7FAD-4524-9365-521E6B6F8A62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930E2-3F7D-4D22-8DDD-F18668AD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F07E7-4CAC-4932-AD0A-8A591704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5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C1B5A-0384-49FE-9FBF-E45B6EAF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EDCF3-B495-48C8-B7E9-516ED1F3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E4F34-542B-42A0-9EE4-611ABD947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533B9-5AD3-4712-AF0F-B3A591DF3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419B3-9F4B-45A4-91BC-969DFD87F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E5DA5-0419-4DA5-8A35-C957D7F7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9478-1DE8-43C0-8C7B-58474DA5AE8C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68E884-5EA9-4BAC-A100-813C3555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05111-2A6F-4A2A-8552-B50B0CFF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4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31D9-3C09-4093-A96E-256074C9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4F6EA-5C90-4D86-ABF9-4B7B58C91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150C-497C-45C9-99C7-B3FA714D40F8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2B397-45DC-4B5E-B655-142D7E39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0A433-2E97-4A40-80D5-17A0D19BA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1D405-5DD0-4BB0-9020-3ED2B530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5B5F-CF9D-4D1B-BCCB-F5D1C263153C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A1822-9B70-487A-B22D-E0CA65E5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FF17D-FDFF-46D7-8BB5-27462FF2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7FA9-F61F-4A06-B669-CE4F07D7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6B69D-C8B3-43EF-A43F-DD264FB4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9C49B-127E-4BBE-87B9-E1D51CB53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5A801-3FE0-4A19-99BA-FD80AD50E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215F-C288-4E37-9FEB-A94A0AC623A2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DD4D8-DDE1-43C3-8982-EB3CE537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DC1D8-7AE9-4340-9964-6C3E8DFC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B430-9E8E-4594-A77B-4065CE8A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73DA6-9E31-4E1C-995E-6625FAA92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B71-30DF-43B2-BED9-59654C363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BAE17-EFEE-425D-834C-3D469F6A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705D-5F66-4C66-999E-0904FAA851D6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7E825-9FF1-4146-AA31-917A28C2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Fred Nickols 2011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95D97-AE36-467A-A2A9-61875F77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18473-772F-4AC5-8F6F-BF62F6C8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5CE82-059C-4981-87BF-38219C40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5F00B-78DC-4476-A8C7-8934854EC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BF6C3-A70B-4C4C-9AEB-5D50FBE858D9}" type="datetime1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26D9A-5E45-4A08-A332-C48C7E4C3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Fred Nickols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57686-A6F8-42DC-99F8-A9B780904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B2EA7-7573-4370-8C19-A6592C681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www.qub.ac.uk/International/global-challenge-debates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uapb.edu/Uploads/Files/Downloads/Early%20in%20the%20Semester%20Generic%20Problem%20Solving%20Assignment_03.pdf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uapb.edu/Uploads/Files/Downloads/Early%20in%20the%20Semester%20Generic%20Problem%20Solving%20Assignment_03.pdf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apb.edu/Uploads/Files/Downloads/Example%20of%20generic%20assignment%20for%20Problem%20Solving_02.pdf" TargetMode="External"/><Relationship Id="rId5" Type="http://schemas.openxmlformats.org/officeDocument/2006/relationships/hyperlink" Target="http://www.uapb.edu/Uploads/Files/Downloads/Early%20in%20the%20Semester%20Generic%20Problem%20Solving%20Assignment_03.pdf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857375"/>
            <a:ext cx="6858000" cy="6858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Teaching Problem Solving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43399"/>
            <a:ext cx="6781800" cy="1365251"/>
          </a:xfrm>
        </p:spPr>
        <p:txBody>
          <a:bodyPr>
            <a:normAutofit fontScale="92500" lnSpcReduction="20000"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Fred Nickols</a:t>
            </a:r>
          </a:p>
          <a:p>
            <a:r>
              <a:rPr lang="en-US" sz="2200" dirty="0">
                <a:solidFill>
                  <a:schemeClr val="tx2"/>
                </a:solidFill>
              </a:rPr>
              <a:t>A Webinar for Faculty at University of Arkansas, Pine Bluff</a:t>
            </a:r>
          </a:p>
          <a:p>
            <a:r>
              <a:rPr lang="en-US" sz="2200" dirty="0">
                <a:solidFill>
                  <a:schemeClr val="tx2"/>
                </a:solidFill>
              </a:rPr>
              <a:t>April 30, 2020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30879D8-4839-4F49-8AD4-E035AFF6F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791200"/>
            <a:ext cx="1295400" cy="41021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674958-492D-4C3D-814A-EB1CAE7B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838200"/>
            <a:ext cx="10763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ommon ground images">
            <a:extLst>
              <a:ext uri="{FF2B5EF4-FFF2-40B4-BE49-F238E27FC236}">
                <a16:creationId xmlns:a16="http://schemas.microsoft.com/office/drawing/2014/main" id="{78D3305E-D3B7-4B2C-8586-09D02FD3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160743" cy="17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2353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31A7CE-82C0-470E-980B-5BAC5E505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562C34-E265-4E04-B4B6-9EA73729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5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2199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should we teach Problem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 of expert opinions…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Articles</a:t>
            </a:r>
          </a:p>
          <a:p>
            <a:pPr lvl="1"/>
            <a:r>
              <a:rPr lang="en-US" dirty="0"/>
              <a:t>Internet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5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8389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should we teach Problem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31398F-8FE4-40E3-BE24-BC94B3FDC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1965"/>
              </p:ext>
            </p:extLst>
          </p:nvPr>
        </p:nvGraphicFramePr>
        <p:xfrm>
          <a:off x="676628" y="1591469"/>
          <a:ext cx="7790744" cy="430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744">
                  <a:extLst>
                    <a:ext uri="{9D8B030D-6E8A-4147-A177-3AD203B41FA5}">
                      <a16:colId xmlns:a16="http://schemas.microsoft.com/office/drawing/2014/main" val="36723460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Introduce students to a different Problem Solving models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4112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Teach problem solving in the context of learning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204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Give students guidance/feedback along the way through formative/summative assessments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9069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Case-based instruction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95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Project-based instruction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7400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Model problem solving for the student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0334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Teach students that problems don't usually have just one solution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82771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Debates as anchors for learning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66043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Challenge debates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7108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Simulations using computer technology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8406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Identify types of problems (routine vs nonroutine) well-structured, ill-structured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9805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Jigsaw - Teach breaking complex problems into component parts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1375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Teach critical thinking, this makes students better problem solvers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188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Reflection Assignments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9869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Help students learn to define the problem/question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89451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Get terminology straight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345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Teach students that problems can't always be solved the first time (teach grit)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330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68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8389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should we teach Problem Solving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EFFA05C-0568-413B-BC55-57F637F471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720526"/>
              </p:ext>
            </p:extLst>
          </p:nvPr>
        </p:nvGraphicFramePr>
        <p:xfrm>
          <a:off x="-2819400" y="-914400"/>
          <a:ext cx="11963400" cy="804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2534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Introduce Different Problem Solving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C2FD5-C3C4-4C28-9113-6C3124655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97" y="1456828"/>
            <a:ext cx="5849166" cy="1838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5624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Introduce Different Problem Solving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4E726-01AE-4E42-9AB1-BAD6079A9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168" y="3827027"/>
            <a:ext cx="3851563" cy="222654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C2FD5-C3C4-4C28-9113-6C3124655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97" y="1456828"/>
            <a:ext cx="5849166" cy="1838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799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Introduce Different Problem Solving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D571D1-EC30-4638-AB01-5C8E515AE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73" y="2296246"/>
            <a:ext cx="8011827" cy="4237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44E726-01AE-4E42-9AB1-BAD6079A9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168" y="3827027"/>
            <a:ext cx="3851563" cy="222654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FC2FD5-C3C4-4C28-9113-6C3124655F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7" y="1456828"/>
            <a:ext cx="5849166" cy="1838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5310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 Solving in the Context of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281940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Case-based learning</a:t>
            </a:r>
          </a:p>
          <a:p>
            <a:pPr lvl="1"/>
            <a:r>
              <a:rPr lang="en-US" dirty="0"/>
              <a:t>Brian Murphy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878C0-E0FE-4C3D-8402-2EAA63919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161" y="1357239"/>
            <a:ext cx="3829584" cy="5144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B55D2F-1AF1-42E6-81CC-81F7F2CBA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615334"/>
            <a:ext cx="4960339" cy="32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21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 Solving in the Context of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Case-based learning</a:t>
            </a:r>
          </a:p>
          <a:p>
            <a:r>
              <a:rPr lang="en-US" dirty="0"/>
              <a:t>Project-based learning</a:t>
            </a:r>
          </a:p>
          <a:p>
            <a:pPr lvl="1"/>
            <a:r>
              <a:rPr lang="en-US" dirty="0"/>
              <a:t>Supply Chain UAF </a:t>
            </a:r>
          </a:p>
          <a:p>
            <a:pPr lvl="1"/>
            <a:r>
              <a:rPr lang="en-US" dirty="0"/>
              <a:t>bigger warehouses or more warehouses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F449B-2B7C-4862-84EF-F7ECD56D0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253" y="1825625"/>
            <a:ext cx="2638793" cy="3896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F92F0E-B207-4CA6-A9A2-D97B0048D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5" y="3210008"/>
            <a:ext cx="6035784" cy="27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07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 Solving in the Context of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Case-based learning</a:t>
            </a:r>
          </a:p>
          <a:p>
            <a:r>
              <a:rPr lang="en-US" dirty="0"/>
              <a:t>Project-based learning</a:t>
            </a:r>
          </a:p>
          <a:p>
            <a:r>
              <a:rPr lang="en-US" dirty="0"/>
              <a:t>Challenge debates</a:t>
            </a:r>
          </a:p>
          <a:p>
            <a:pPr lvl="1"/>
            <a:r>
              <a:rPr lang="en-US" dirty="0">
                <a:hlinkClick r:id="rId5"/>
              </a:rPr>
              <a:t>https://www.qub.ac.uk/International/global-challenge-debates/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8C654E-7B8E-4C92-8500-55F8EDF60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0094" y="3352800"/>
            <a:ext cx="5720165" cy="328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4FB6-02A2-4D55-B510-6D5355C2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EB75E-9AFF-4CD8-92A8-97BC0AE1D5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Dr. Ann Michael story</a:t>
            </a:r>
          </a:p>
          <a:p>
            <a:r>
              <a:rPr lang="en-US" dirty="0"/>
              <a:t>Knowledge Transmission model</a:t>
            </a:r>
          </a:p>
          <a:p>
            <a:r>
              <a:rPr lang="en-US" dirty="0"/>
              <a:t>Problem solving in the context of learning</a:t>
            </a:r>
          </a:p>
          <a:p>
            <a:r>
              <a:rPr lang="en-US" dirty="0"/>
              <a:t>Advice from experts</a:t>
            </a:r>
          </a:p>
          <a:p>
            <a:r>
              <a:rPr lang="en-US" dirty="0"/>
              <a:t>Specific recommendations</a:t>
            </a:r>
          </a:p>
          <a:p>
            <a:r>
              <a:rPr lang="en-US" dirty="0"/>
              <a:t>Examples of assignments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Acknowledge ideas from IDEAL Problem Solver, Chapter 8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EC987-6E23-4D31-80AA-309A449D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F74AB06-91CE-4582-823A-072711075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8C3E356-BC8B-4015-8365-63014334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06ED84-CDFB-45E7-BCBD-851C2FC40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391" y="2825251"/>
            <a:ext cx="220694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0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 Solving in the Context of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Case-based learning</a:t>
            </a:r>
          </a:p>
          <a:p>
            <a:r>
              <a:rPr lang="en-US" dirty="0"/>
              <a:t>Project-based learning</a:t>
            </a:r>
          </a:p>
          <a:p>
            <a:r>
              <a:rPr lang="en-US" dirty="0"/>
              <a:t>Challenge debates</a:t>
            </a:r>
          </a:p>
          <a:p>
            <a:r>
              <a:rPr lang="en-US" dirty="0"/>
              <a:t>Simulations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10B54-987E-4FD8-A3E1-FB702488A0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4"/>
          <a:stretch/>
        </p:blipFill>
        <p:spPr>
          <a:xfrm>
            <a:off x="6425399" y="1469319"/>
            <a:ext cx="2674133" cy="2620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FD205-2F4F-428C-B8C8-10B9F2EE9A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20" r="4956"/>
          <a:stretch/>
        </p:blipFill>
        <p:spPr>
          <a:xfrm>
            <a:off x="4694160" y="3892705"/>
            <a:ext cx="3997857" cy="2514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47CECD-8A7F-4CEF-A73A-5B9533494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965" y="3429000"/>
            <a:ext cx="3638837" cy="27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3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Feedback through formative assessments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Blindfolded man learning to draw a 4-inch line</a:t>
            </a:r>
          </a:p>
          <a:p>
            <a:endParaRPr lang="en-US" dirty="0"/>
          </a:p>
          <a:p>
            <a:r>
              <a:rPr lang="en-US" dirty="0"/>
              <a:t>Self-assessments, peer-assessments</a:t>
            </a:r>
          </a:p>
          <a:p>
            <a:endParaRPr lang="en-US" dirty="0"/>
          </a:p>
          <a:p>
            <a:r>
              <a:rPr lang="en-US" dirty="0" err="1"/>
              <a:t>LiveText</a:t>
            </a:r>
            <a:r>
              <a:rPr lang="en-US" dirty="0"/>
              <a:t> can do formative assessments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8FB06-49E9-4B34-921E-30297F9248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162" y="3810000"/>
            <a:ext cx="7478169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09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2353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31A7CE-82C0-470E-980B-5BAC5E505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562C34-E265-4E04-B4B6-9EA73729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144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 of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Early in the Semester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http://www.uapb.edu/Uploads/Files/Downloads/Early in the Semester Generic Problem Solving Assignment_03.pdf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2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 of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Early in the Semester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http://www.uapb.edu/Uploads/Files/Downloads/Early in the Semester Generic Problem Solving Assignment_03.pdf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Midterm Dilemma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http://www.uapb.edu/Uploads/Files/Downloads/Mid Term Challenge Problem Solving Exercise_01.pdf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8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Examples of 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Early in the Semester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http://www.uapb.edu/Uploads/Files/Downloads/Early in the Semester Generic Problem Solving Assignment_03.pdf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Midterm Dilemma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http://www.uapb.edu/Uploads/Files/Downloads/Mid Term Challenge Problem Solving Exercise_01.pdf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Wicked Problems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http://www.uapb.edu/Uploads/Files/Downloads/Example of generic assignment for Problem Solving_02.pdf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14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Wrap Up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2353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31A7CE-82C0-470E-980B-5BAC5E505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562C34-E265-4E04-B4B6-9EA73729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18E357-098C-4FDA-BAA3-24EBE739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 evaluation…</a:t>
            </a:r>
          </a:p>
        </p:txBody>
      </p:sp>
    </p:spTree>
    <p:extLst>
      <p:ext uri="{BB962C8B-B14F-4D97-AF65-F5344CB8AC3E}">
        <p14:creationId xmlns:p14="http://schemas.microsoft.com/office/powerpoint/2010/main" val="81719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8474" y="2057400"/>
            <a:ext cx="468705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Fred Nickols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Managing Partner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Distance Consulting, LLC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“Assistance at a Distance”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922 Country Club Drive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Howard, OH 43028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fred@nickols.us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www.nickols.us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(740) 504-0000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i="1" dirty="0">
                <a:solidFill>
                  <a:schemeClr val="tx2"/>
                </a:solidFill>
              </a:rPr>
              <a:t>“My Objective is to Help You Achieve Yours”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3ACF137-7410-4A0F-A2A3-9D2F00207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89AD7FE-640D-4E80-8BA8-AA335933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Dr. Ann Michael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25504AA-4F78-4C77-8876-DE7F376B0024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Practicum in Language Therapy for Language-Delayed Children</a:t>
            </a:r>
          </a:p>
          <a:p>
            <a:r>
              <a:rPr lang="en-US" dirty="0"/>
              <a:t>Students not using knowledge from prerequisite Theories of Language and Implications for Therapy</a:t>
            </a:r>
          </a:p>
          <a:p>
            <a:r>
              <a:rPr lang="en-US" dirty="0"/>
              <a:t>Assumed prerequisite taught poorly</a:t>
            </a:r>
          </a:p>
          <a:p>
            <a:r>
              <a:rPr lang="en-US" dirty="0"/>
              <a:t>Later, Dr. Michael taught both classes</a:t>
            </a:r>
          </a:p>
          <a:p>
            <a:r>
              <a:rPr lang="en-US" dirty="0"/>
              <a:t>Students passed her Theories class, mastered knowledge</a:t>
            </a:r>
          </a:p>
          <a:p>
            <a:r>
              <a:rPr lang="en-US" dirty="0"/>
              <a:t>Two years later, same students didn’t apply Theories during Practicum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8" name="Picture 4" descr="Articulation Sensation! • Carolina Therapy Connection • Speech Therapy">
            <a:extLst>
              <a:ext uri="{FF2B5EF4-FFF2-40B4-BE49-F238E27FC236}">
                <a16:creationId xmlns:a16="http://schemas.microsoft.com/office/drawing/2014/main" id="{01FBF4F5-4A06-436C-A412-6C6909DC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37" y="4572000"/>
            <a:ext cx="3904163" cy="22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5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45795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Q: Why don’t students solve problems with knowledge they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345A128-BF19-42C7-8705-4CA42D8E4955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A: We teach them inert knowledge </a:t>
            </a:r>
          </a:p>
          <a:p>
            <a:pPr marL="342900" lvl="1" indent="0">
              <a:buNone/>
            </a:pPr>
            <a:r>
              <a:rPr lang="en-US" dirty="0"/>
              <a:t>Inert:  without power to move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Example…    Senior Comprehensive Exams with multiple choice questions.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this demonstrate to a department what students can create with the knowledge, skills and competencies in the discipline?</a:t>
            </a:r>
          </a:p>
          <a:p>
            <a:endParaRPr lang="en-US" dirty="0"/>
          </a:p>
        </p:txBody>
      </p:sp>
      <p:pic>
        <p:nvPicPr>
          <p:cNvPr id="2050" name="Picture 2" descr="Scantron 888P+ OMR Optical Mark Reader Test Scoring Scanner Machine">
            <a:extLst>
              <a:ext uri="{FF2B5EF4-FFF2-40B4-BE49-F238E27FC236}">
                <a16:creationId xmlns:a16="http://schemas.microsoft.com/office/drawing/2014/main" id="{C9DF5BA3-5C45-41C0-9783-377317735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12816"/>
            <a:ext cx="3048000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cantron F-1712-PAR-L Compatible Testing Form (500 Sheet Pkg)">
            <a:extLst>
              <a:ext uri="{FF2B5EF4-FFF2-40B4-BE49-F238E27FC236}">
                <a16:creationId xmlns:a16="http://schemas.microsoft.com/office/drawing/2014/main" id="{9A7E6F66-B652-4117-87F2-120D1FD7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9188" y="4532802"/>
            <a:ext cx="2010745" cy="25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5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Knowledge Transmission Model of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“I can’t give a problem solving assignment until late in the semester, because students have to know something about the subject first.”</a:t>
            </a:r>
          </a:p>
          <a:p>
            <a:endParaRPr lang="en-US" dirty="0"/>
          </a:p>
          <a:p>
            <a:r>
              <a:rPr lang="en-US" dirty="0"/>
              <a:t>TM – teach knowledge first, then teach application of knowledge to a problem</a:t>
            </a:r>
          </a:p>
          <a:p>
            <a:endParaRPr lang="en-US" dirty="0"/>
          </a:p>
          <a:p>
            <a:r>
              <a:rPr lang="en-US" dirty="0"/>
              <a:t>Read chapter, listen to lecture, do homework problems at the end of the chapter.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What’s wrong with that?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9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Problems with application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real-world problems with real-world constraints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The fourth grade at Smith Elementary School has 168 students and 7 teachers. The fourth grade is going on a field trip and will require school buses for transportation. A school bus carries 72 passengers. How many buses will be needed?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Watch out for our future &gt; Joint Base Langley-Eustis &gt; Article Display">
            <a:extLst>
              <a:ext uri="{FF2B5EF4-FFF2-40B4-BE49-F238E27FC236}">
                <a16:creationId xmlns:a16="http://schemas.microsoft.com/office/drawing/2014/main" id="{8E0E42E6-2A78-4B50-99FC-ADA60BDC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8" y="4038601"/>
            <a:ext cx="4124043" cy="27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Problems with application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real-world problems with real-world constraints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The fourth grade at Smith Elementary School has 168 students and 7 teachers. The fourth grade is going on a field trip and will require school buses for transportation. A school bus carries 72 passengers. How many buses will be needed?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Watch out for our future &gt; Joint Base Langley-Eustis &gt; Article Display">
            <a:extLst>
              <a:ext uri="{FF2B5EF4-FFF2-40B4-BE49-F238E27FC236}">
                <a16:creationId xmlns:a16="http://schemas.microsoft.com/office/drawing/2014/main" id="{8E0E42E6-2A78-4B50-99FC-ADA60BDC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8" y="4038601"/>
            <a:ext cx="4124043" cy="27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D133A59-20A9-41E1-A7B4-C1099DFF0124}"/>
              </a:ext>
            </a:extLst>
          </p:cNvPr>
          <p:cNvSpPr txBox="1">
            <a:spLocks/>
          </p:cNvSpPr>
          <p:nvPr/>
        </p:nvSpPr>
        <p:spPr>
          <a:xfrm>
            <a:off x="914400" y="4421940"/>
            <a:ext cx="2983794" cy="159526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Answer: 2.43 buses…  Nope, 3 buses, because you can’t take students on a field trip in a fraction of a bus.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5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Problems with application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Problems have one right answer, real-world problems have multiple possible solutions.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 you assign even problems, because answers to odd problems in back of book?</a:t>
            </a:r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B2965-31F0-4B0B-A32F-024EA9158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37" y="3733800"/>
            <a:ext cx="2124994" cy="2298204"/>
          </a:xfrm>
          <a:prstGeom prst="rect">
            <a:avLst/>
          </a:prstGeom>
        </p:spPr>
      </p:pic>
      <p:pic>
        <p:nvPicPr>
          <p:cNvPr id="4102" name="Picture 6" descr="Can you build a better … mousetrap? | HowStuffWorks">
            <a:extLst>
              <a:ext uri="{FF2B5EF4-FFF2-40B4-BE49-F238E27FC236}">
                <a16:creationId xmlns:a16="http://schemas.microsoft.com/office/drawing/2014/main" id="{45766715-6255-4DF8-B0FC-86D03CAD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71" y="479019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ouse Traps That Work » Blog Archive The Better Mousetrap - Mouse ...">
            <a:extLst>
              <a:ext uri="{FF2B5EF4-FFF2-40B4-BE49-F238E27FC236}">
                <a16:creationId xmlns:a16="http://schemas.microsoft.com/office/drawing/2014/main" id="{C0AFA790-BDF5-4D01-B596-624D9B3DD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1" y="37023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2C6E-307C-4037-A2AB-04B5648C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30555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Problems with application 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EBC05-DFAC-439C-AA9B-F27DDAA9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19D9CC-33C3-4C62-B5F0-27E8B756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72ACBB-90E1-4008-A272-689764B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F7C373B-593F-4177-8465-B641661F50A7}"/>
              </a:ext>
            </a:extLst>
          </p:cNvPr>
          <p:cNvSpPr txBox="1">
            <a:spLocks/>
          </p:cNvSpPr>
          <p:nvPr/>
        </p:nvSpPr>
        <p:spPr>
          <a:xfrm>
            <a:off x="914400" y="1825625"/>
            <a:ext cx="7600950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Approach needed to solve the application problem is in the chapter they just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Students don’t learn to generate creative approaches, evaluate, and choose the best.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4100" name="Picture 4" descr="The biggest problem with Pringles - 9GAG">
            <a:extLst>
              <a:ext uri="{FF2B5EF4-FFF2-40B4-BE49-F238E27FC236}">
                <a16:creationId xmlns:a16="http://schemas.microsoft.com/office/drawing/2014/main" id="{A2B8CE47-309B-4D02-8EE9-45A372CA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79" y="3885846"/>
            <a:ext cx="1561262" cy="27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ringles problems - Imgur">
            <a:extLst>
              <a:ext uri="{FF2B5EF4-FFF2-40B4-BE49-F238E27FC236}">
                <a16:creationId xmlns:a16="http://schemas.microsoft.com/office/drawing/2014/main" id="{0A316240-67E4-4CF6-8046-70846B242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222689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re Pringles Bad For You? - Here Is Your Answer.">
            <a:extLst>
              <a:ext uri="{FF2B5EF4-FFF2-40B4-BE49-F238E27FC236}">
                <a16:creationId xmlns:a16="http://schemas.microsoft.com/office/drawing/2014/main" id="{13A9282C-15E7-46DE-9B08-DC770B54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82932"/>
            <a:ext cx="2078606" cy="16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ROBLEM SOLVED product">
            <a:extLst>
              <a:ext uri="{FF2B5EF4-FFF2-40B4-BE49-F238E27FC236}">
                <a16:creationId xmlns:a16="http://schemas.microsoft.com/office/drawing/2014/main" id="{2B49F694-11F6-4893-8141-E0C8E03D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89" y="4522726"/>
            <a:ext cx="2889251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2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979</Words>
  <Application>Microsoft Office PowerPoint</Application>
  <PresentationFormat>On-screen Show (4:3)</PresentationFormat>
  <Paragraphs>227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    Teaching Problem Solving</vt:lpstr>
      <vt:lpstr>Overview</vt:lpstr>
      <vt:lpstr>Dr. Ann Michael</vt:lpstr>
      <vt:lpstr>Q: Why don’t students solve problems with knowledge they learn?</vt:lpstr>
      <vt:lpstr>Knowledge Transmission Model of Instruction</vt:lpstr>
      <vt:lpstr>Problems with application problems</vt:lpstr>
      <vt:lpstr>Problems with application problems</vt:lpstr>
      <vt:lpstr>Problems with application problems</vt:lpstr>
      <vt:lpstr>Problems with application problems</vt:lpstr>
      <vt:lpstr>Questions</vt:lpstr>
      <vt:lpstr>How should we teach Problem Solving</vt:lpstr>
      <vt:lpstr>How should we teach Problem Solving</vt:lpstr>
      <vt:lpstr>How should we teach Problem Solving</vt:lpstr>
      <vt:lpstr>Introduce Different Problem Solving Models</vt:lpstr>
      <vt:lpstr>Introduce Different Problem Solving Models</vt:lpstr>
      <vt:lpstr>Introduce Different Problem Solving Models</vt:lpstr>
      <vt:lpstr>Problem Solving in the Context of Learning</vt:lpstr>
      <vt:lpstr>Problem Solving in the Context of Learning</vt:lpstr>
      <vt:lpstr>Problem Solving in the Context of Learning</vt:lpstr>
      <vt:lpstr>Problem Solving in the Context of Learning</vt:lpstr>
      <vt:lpstr>Feedback through formative assessments</vt:lpstr>
      <vt:lpstr>Questions</vt:lpstr>
      <vt:lpstr>Examples of Assignments</vt:lpstr>
      <vt:lpstr>Examples of Assignments</vt:lpstr>
      <vt:lpstr>Examples of Assignments</vt:lpstr>
      <vt:lpstr>Wrap Up Discussion</vt:lpstr>
      <vt:lpstr>Please do evaluation…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Finding Common Ground</dc:title>
  <dc:creator>Fred Nickols</dc:creator>
  <cp:lastModifiedBy>Steve Lochmann</cp:lastModifiedBy>
  <cp:revision>102</cp:revision>
  <cp:lastPrinted>2019-12-26T16:51:28Z</cp:lastPrinted>
  <dcterms:created xsi:type="dcterms:W3CDTF">2019-12-24T12:48:29Z</dcterms:created>
  <dcterms:modified xsi:type="dcterms:W3CDTF">2020-04-25T15:13:23Z</dcterms:modified>
</cp:coreProperties>
</file>